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316" r:id="rId2"/>
    <p:sldId id="256" r:id="rId3"/>
    <p:sldId id="263" r:id="rId4"/>
    <p:sldId id="262" r:id="rId5"/>
    <p:sldId id="303" r:id="rId6"/>
    <p:sldId id="261" r:id="rId7"/>
    <p:sldId id="298" r:id="rId8"/>
    <p:sldId id="266" r:id="rId9"/>
    <p:sldId id="300" r:id="rId10"/>
    <p:sldId id="267" r:id="rId11"/>
    <p:sldId id="301" r:id="rId12"/>
    <p:sldId id="305" r:id="rId13"/>
    <p:sldId id="304" r:id="rId14"/>
    <p:sldId id="259" r:id="rId15"/>
    <p:sldId id="281" r:id="rId16"/>
    <p:sldId id="282" r:id="rId17"/>
    <p:sldId id="286" r:id="rId18"/>
    <p:sldId id="315" r:id="rId19"/>
    <p:sldId id="306" r:id="rId20"/>
    <p:sldId id="307" r:id="rId21"/>
    <p:sldId id="284" r:id="rId22"/>
    <p:sldId id="278" r:id="rId23"/>
    <p:sldId id="285" r:id="rId24"/>
    <p:sldId id="317" r:id="rId25"/>
    <p:sldId id="308" r:id="rId26"/>
    <p:sldId id="309" r:id="rId27"/>
    <p:sldId id="279" r:id="rId28"/>
    <p:sldId id="274" r:id="rId29"/>
    <p:sldId id="280" r:id="rId30"/>
    <p:sldId id="275" r:id="rId31"/>
    <p:sldId id="277" r:id="rId32"/>
    <p:sldId id="269" r:id="rId33"/>
    <p:sldId id="310" r:id="rId34"/>
    <p:sldId id="287" r:id="rId35"/>
    <p:sldId id="312" r:id="rId36"/>
    <p:sldId id="288" r:id="rId37"/>
    <p:sldId id="296" r:id="rId38"/>
    <p:sldId id="289" r:id="rId39"/>
    <p:sldId id="273" r:id="rId40"/>
    <p:sldId id="311" r:id="rId41"/>
    <p:sldId id="291" r:id="rId42"/>
    <p:sldId id="295" r:id="rId43"/>
    <p:sldId id="318" r:id="rId44"/>
    <p:sldId id="314" r:id="rId45"/>
    <p:sldId id="290" r:id="rId46"/>
    <p:sldId id="292" r:id="rId47"/>
    <p:sldId id="313" r:id="rId48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D727"/>
    <a:srgbClr val="6FC507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8" autoAdjust="0"/>
    <p:restoredTop sz="94660"/>
  </p:normalViewPr>
  <p:slideViewPr>
    <p:cSldViewPr>
      <p:cViewPr varScale="1">
        <p:scale>
          <a:sx n="107" d="100"/>
          <a:sy n="107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lv-LV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15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med" advTm="15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 advTm="15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96BAD6E-1B78-4638-A673-4082B7D756C3}" type="datetimeFigureOut">
              <a:rPr lang="lv-LV" smtClean="0"/>
              <a:pPr/>
              <a:t>2014.05.26.</a:t>
            </a:fld>
            <a:endParaRPr lang="lv-LV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86EC306-98FA-4DE0-85FA-43AC60CD7FB2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 advTm="15000"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10" Type="http://schemas.openxmlformats.org/officeDocument/2006/relationships/image" Target="../media/image82.pn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11" Type="http://schemas.openxmlformats.org/officeDocument/2006/relationships/image" Target="../media/image107.jpeg"/><Relationship Id="rId5" Type="http://schemas.openxmlformats.org/officeDocument/2006/relationships/image" Target="../media/image101.jpeg"/><Relationship Id="rId10" Type="http://schemas.openxmlformats.org/officeDocument/2006/relationships/image" Target="../media/image106.jpeg"/><Relationship Id="rId4" Type="http://schemas.openxmlformats.org/officeDocument/2006/relationships/image" Target="../media/image100.jpeg"/><Relationship Id="rId9" Type="http://schemas.openxmlformats.org/officeDocument/2006/relationships/image" Target="../media/image10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jpeg"/><Relationship Id="rId3" Type="http://schemas.openxmlformats.org/officeDocument/2006/relationships/image" Target="../media/image122.jpeg"/><Relationship Id="rId7" Type="http://schemas.openxmlformats.org/officeDocument/2006/relationships/image" Target="../media/image126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149080"/>
            <a:ext cx="8458200" cy="1222375"/>
          </a:xfrm>
        </p:spPr>
        <p:txBody>
          <a:bodyPr>
            <a:noAutofit/>
          </a:bodyPr>
          <a:lstStyle/>
          <a:p>
            <a:r>
              <a:rPr lang="lv-LV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Healthy food</a:t>
            </a:r>
            <a:endParaRPr lang="lv-LV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1800" y="5661248"/>
            <a:ext cx="6156176" cy="914400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mean in Latvia?</a:t>
            </a:r>
            <a:endParaRPr lang="lv-LV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malus.lv/new/data/uploads/berzu-sula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9370" y="1"/>
            <a:ext cx="2044630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052736"/>
          </a:xfrm>
        </p:spPr>
        <p:txBody>
          <a:bodyPr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Birch juice in april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http://www.copeslapa.lv/album/klusa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4885"/>
            <a:ext cx="5796136" cy="4573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http://www.gatavosim.lv/g/wp-content/uploads/berzu-sula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3057" y="2276872"/>
            <a:ext cx="6110944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1412776"/>
            <a:ext cx="6480720" cy="1224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lv-LV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We can collect it and drink</a:t>
            </a:r>
            <a:r>
              <a:rPr kumimoji="0" lang="lv-LV" sz="28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all summer!</a:t>
            </a:r>
            <a:r>
              <a:rPr kumimoji="0" lang="lv-LV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lv-LV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2" name="Picture 10" descr="http://img3i.spoki.tvnet.lv/upload2/articles/53/531215/images/Kvasa-recepte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060848"/>
            <a:ext cx="6948265" cy="4797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7020272" cy="841248"/>
          </a:xfrm>
        </p:spPr>
        <p:txBody>
          <a:bodyPr/>
          <a:lstStyle/>
          <a:p>
            <a:r>
              <a:rPr lang="lv-LV" dirty="0" smtClean="0"/>
              <a:t>	</a:t>
            </a:r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Beer?</a:t>
            </a:r>
            <a:r>
              <a:rPr lang="lv-LV" dirty="0" smtClean="0"/>
              <a:t> </a:t>
            </a:r>
            <a:endParaRPr lang="lv-LV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1052736"/>
            <a:ext cx="3923928" cy="100811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lv-LV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No!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lv-LV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 not a drink. It is food!</a:t>
            </a:r>
            <a:endParaRPr kumimoji="0" lang="lv-LV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8" name="Picture 6" descr="http://www.mammamuntetiem.lv/upload/articles/2010061007174781018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90824"/>
            <a:ext cx="6096000" cy="4067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6" name="Picture 4" descr="http://www.kleoo.lv/pics/3858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2393" y="1052736"/>
            <a:ext cx="502160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60" name="Picture 8" descr="http://img3i.spoki.tvnet.lv/upload2/articles/53/531215/images/Kvasa-receptes-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979712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79512" y="188640"/>
            <a:ext cx="8686800" cy="8412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sz="3600" b="1" cap="all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Kvass?</a:t>
            </a:r>
            <a:r>
              <a:rPr kumimoji="0" lang="lv-LV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  <a:endParaRPr kumimoji="0" lang="lv-LV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052736"/>
            <a:ext cx="3650538" cy="326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en-US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carbohydrates and grain products</a:t>
            </a:r>
            <a:endParaRPr lang="lv-LV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24582" name="Picture 6" descr="http://test.ekaste.com/wp-content/uploads/2010/09/vesel%C4%ABga-uztura-piram%C4%ABda-977x102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37113"/>
            <a:ext cx="9144000" cy="2420888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>
            <a:off x="4572000" y="3861048"/>
            <a:ext cx="29458" cy="7920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699792" y="3140968"/>
            <a:ext cx="3960440" cy="7200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5" name="TextBox 14"/>
          <p:cNvSpPr txBox="1"/>
          <p:nvPr/>
        </p:nvSpPr>
        <p:spPr>
          <a:xfrm>
            <a:off x="323528" y="1628800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2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44" y="2636912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50%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6256" y="1268760"/>
            <a:ext cx="2267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mportant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sources of energy, carbohydrate, protein and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lv-LV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algn="ctr"/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What special in Latvia?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67543"/>
            <a:ext cx="8712968" cy="5890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/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Rue bread – black bread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://www.laci.lv/files/8013/5849/7489/Klaips_10kg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8DE"/>
              </a:clrFrom>
              <a:clrTo>
                <a:srgbClr val="FFF8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472608" cy="3240360"/>
          </a:xfrm>
          <a:prstGeom prst="rect">
            <a:avLst/>
          </a:prstGeom>
          <a:noFill/>
        </p:spPr>
      </p:pic>
      <p:pic>
        <p:nvPicPr>
          <p:cNvPr id="8194" name="Picture 2" descr="http://www.viss.lv/dati/saulesjums/Latviska_rupjmaiz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104518"/>
            <a:ext cx="5220072" cy="3753481"/>
          </a:xfrm>
          <a:prstGeom prst="rect">
            <a:avLst/>
          </a:prstGeom>
          <a:noFill/>
        </p:spPr>
      </p:pic>
      <p:pic>
        <p:nvPicPr>
          <p:cNvPr id="5" name="Picture 6" descr="http://g3.delphi.lv/images/pix/520x360/f1e6905c/file34986891_151b4b3b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538" y="1052737"/>
            <a:ext cx="8772462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geka.lv/site/uploads/img/images/GEKA_graveta_rupjmaize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9F6ED"/>
              </a:clrFrom>
              <a:clrTo>
                <a:srgbClr val="F9F6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Porridge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4" name="Picture 8" descr="http://nuko.lv/media/catalog/category/putraim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9889" y="-1"/>
            <a:ext cx="6104112" cy="4653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http://www.mammamuntetiem.lv/upload/72/374/72374/72374_1303189818_92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4183" y="2564904"/>
            <a:ext cx="5709818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8" name="Picture 2" descr="http://albums.receptes.lv/pictures/recipe_process/large/sokolades-biezputr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5256585" cy="2483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 descr="http://www.artstudio.lv/fotoreceptes/grubas%20%2818%2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356992"/>
            <a:ext cx="50297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Potatoes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http://www.gorenje.lv/support/imagelib/auto/w23-hasp/support/advices/cooling_freezing/potat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392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2" name="Picture 10" descr="http://4.bp.blogspot.com/-nF4Khs6ZFec/T9d9LRtL32I/AAAAAAAABaQ/7iEUYxx_Ln4/s1600/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4029" y="3573016"/>
            <a:ext cx="5839971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4" name="Picture 2" descr="http://garsasbaudas.espati.lv/picture/show/id/63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5375803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8" name="Picture 6" descr="http://liepajasblogs.lv/wp-content/uploads/2011/06/rartupel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1089"/>
            <a:ext cx="5173457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http://www.pozitivaszinas.lv/img/posts/medium/33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1844824"/>
            <a:ext cx="5760637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89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542784" cy="1052736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Gray peas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i1.apollo.lv/img_thumbs/23_d7575/201206/29899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13384"/>
            <a:ext cx="9144000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4" name="Picture 2" descr="http://www.piejura.eu/components/com_joomgallery/img_originals/_4/_1_20100809_163518027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2659" y="908720"/>
            <a:ext cx="7541341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32" name="Picture 20" descr="http://zinas.nra.lv/_mm/photos/2012-08/310px/39050_06fc7f8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294825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542784" cy="1026840"/>
          </a:xfrm>
        </p:spPr>
        <p:txBody>
          <a:bodyPr/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Beans</a:t>
            </a:r>
          </a:p>
        </p:txBody>
      </p:sp>
      <p:pic>
        <p:nvPicPr>
          <p:cNvPr id="64514" name="Picture 2" descr="http://www.pareizs-uzturs.com/upload_pic/cukpup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1" y="0"/>
            <a:ext cx="6372200" cy="4361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6" name="Picture 4" descr="http://www.vegetarisms.lv/wp-content/uploads/2011/04/Gian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861047"/>
            <a:ext cx="3290655" cy="2996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8" name="Picture 6" descr="http://dieva-pieradijumi.webs.com/pupas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65118"/>
            <a:ext cx="3131840" cy="2992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4" name="Picture 12" descr="http://albums.receptes.lv/pictures/recipe_process/large/atceroties-bernibu-cuku-pupas-ar-kefiru-fotorecepte-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9584" y="1196752"/>
            <a:ext cx="374441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30" name="Picture 18" descr="http://tomatu.asert.info/image/vyrashhivanie_fasoli_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5648" y="3847139"/>
            <a:ext cx="3168352" cy="3010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6" name="Picture 14" descr="http://www.e-saimnieciba.lv/images/products/1006/pupas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1853952" cy="1853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8" name="Picture 16" descr="http://g4.delphi.lv/images/pix/520x360/d209e50c/pupinas-4298811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52541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/>
          </a:bodyPr>
          <a:lstStyle/>
          <a:p>
            <a:pPr algn="ctr"/>
            <a:r>
              <a:rPr lang="lv-L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Vegetables and fruits</a:t>
            </a:r>
            <a:endParaRPr lang="lv-LV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1052736"/>
            <a:ext cx="3203848" cy="2862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test.ekaste.com/wp-content/uploads/2010/09/vesel%C4%ABga-uztura-piram%C4%ABda-977x10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077072"/>
            <a:ext cx="7575629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2" name="Straight Arrow Connector 11"/>
          <p:cNvCxnSpPr>
            <a:stCxn id="8" idx="2"/>
          </p:cNvCxnSpPr>
          <p:nvPr/>
        </p:nvCxnSpPr>
        <p:spPr>
          <a:xfrm>
            <a:off x="4535996" y="2996952"/>
            <a:ext cx="36004" cy="144016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2771800" y="2276872"/>
            <a:ext cx="3528392" cy="7200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6" name="TextBox 15"/>
          <p:cNvSpPr txBox="1"/>
          <p:nvPr/>
        </p:nvSpPr>
        <p:spPr>
          <a:xfrm>
            <a:off x="323528" y="1556792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3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2636912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30%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6216" y="1268760"/>
            <a:ext cx="2627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 the body with </a:t>
            </a:r>
            <a:r>
              <a:rPr lang="lv-LV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 vitamins, minerals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</a:t>
            </a:r>
            <a:endParaRPr lang="lv-LV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149080"/>
            <a:ext cx="8458200" cy="1222375"/>
          </a:xfrm>
        </p:spPr>
        <p:txBody>
          <a:bodyPr>
            <a:noAutofit/>
          </a:bodyPr>
          <a:lstStyle/>
          <a:p>
            <a:r>
              <a:rPr lang="lv-LV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Healthy food</a:t>
            </a:r>
            <a:endParaRPr lang="lv-LV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1800" y="5661248"/>
            <a:ext cx="6156176" cy="914400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mean in Latvia?</a:t>
            </a:r>
            <a:endParaRPr lang="lv-LV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 descr="http://www.signis.lv/wp-content/uploads/2009/03/porcij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91040"/>
            <a:ext cx="2051720" cy="1366959"/>
          </a:xfrm>
          <a:prstGeom prst="rect">
            <a:avLst/>
          </a:prstGeom>
          <a:noFill/>
        </p:spPr>
      </p:pic>
      <p:pic>
        <p:nvPicPr>
          <p:cNvPr id="32772" name="Picture 4" descr="http://content7-foto.inbox.lv/albums73293284/reihenovs/Pusdienas-Bauskaa/DSCF2355.siz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5481228"/>
            <a:ext cx="1835696" cy="1376772"/>
          </a:xfrm>
          <a:prstGeom prst="rect">
            <a:avLst/>
          </a:prstGeom>
          <a:noFill/>
        </p:spPr>
      </p:pic>
      <p:pic>
        <p:nvPicPr>
          <p:cNvPr id="32778" name="Picture 10" descr="http://www.manos.rs/galerije/03-Suvlaki-porcij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5493172"/>
            <a:ext cx="1584176" cy="1364828"/>
          </a:xfrm>
          <a:prstGeom prst="rect">
            <a:avLst/>
          </a:prstGeom>
          <a:noFill/>
        </p:spPr>
      </p:pic>
      <p:pic>
        <p:nvPicPr>
          <p:cNvPr id="32780" name="Picture 12" descr="http://www.besplatne-slike.net/hrana-i-pice/pica/slides/pic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5507850"/>
            <a:ext cx="1800200" cy="1350150"/>
          </a:xfrm>
          <a:prstGeom prst="rect">
            <a:avLst/>
          </a:prstGeom>
          <a:noFill/>
        </p:spPr>
      </p:pic>
      <p:pic>
        <p:nvPicPr>
          <p:cNvPr id="32782" name="Picture 14" descr="http://albums.receptes.lv/pictures/recipe_process/large/pica-ar-topinamburiem-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5506553"/>
            <a:ext cx="1656184" cy="1351447"/>
          </a:xfrm>
          <a:prstGeom prst="rect">
            <a:avLst/>
          </a:prstGeom>
          <a:noFill/>
        </p:spPr>
      </p:pic>
      <p:pic>
        <p:nvPicPr>
          <p:cNvPr id="32794" name="Picture 26" descr="http://2.bp.blogspot.com/-7heMgXB_XmI/TlK-95gurJI/AAAAAAAADrM/gLh8xQobMMM/s1600/hamburger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4653136"/>
            <a:ext cx="2376264" cy="1782199"/>
          </a:xfrm>
          <a:prstGeom prst="rect">
            <a:avLst/>
          </a:prstGeom>
          <a:noFill/>
        </p:spPr>
      </p:pic>
      <p:pic>
        <p:nvPicPr>
          <p:cNvPr id="32792" name="Picture 24" descr="http://ownchef.files.wordpress.com/2011/12/whopper-good-image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4771"/>
            <a:ext cx="2627784" cy="1773230"/>
          </a:xfrm>
          <a:prstGeom prst="rect">
            <a:avLst/>
          </a:prstGeom>
          <a:noFill/>
        </p:spPr>
      </p:pic>
      <p:pic>
        <p:nvPicPr>
          <p:cNvPr id="32784" name="Picture 16" descr="http://www.signis.lv/wp-content/uploads/2010/05/pica_gatava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653136"/>
            <a:ext cx="3842985" cy="2204864"/>
          </a:xfrm>
          <a:prstGeom prst="rect">
            <a:avLst/>
          </a:prstGeom>
          <a:noFill/>
        </p:spPr>
      </p:pic>
      <p:pic>
        <p:nvPicPr>
          <p:cNvPr id="32786" name="Picture 18" descr="http://2.bp.blogspot.com/-OSyqPnAb7vE/UCmW_0AMO1I/AAAAAAAANfo/e8uxCjrdXX4/s1600/IMG_534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672" y="4643755"/>
            <a:ext cx="2952328" cy="2214245"/>
          </a:xfrm>
          <a:prstGeom prst="rect">
            <a:avLst/>
          </a:prstGeom>
          <a:noFill/>
        </p:spPr>
      </p:pic>
      <p:pic>
        <p:nvPicPr>
          <p:cNvPr id="32788" name="Picture 20" descr="http://3.bp.blogspot.com/_IgtHDHOG4qQ/S_sZs9-C97I/AAAAAAAAAZY/gOdN8N670cQ/s1600/sausage+pepper+pasta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81128"/>
            <a:ext cx="3035829" cy="2276872"/>
          </a:xfrm>
          <a:prstGeom prst="rect">
            <a:avLst/>
          </a:prstGeom>
          <a:noFill/>
        </p:spPr>
      </p:pic>
      <p:pic>
        <p:nvPicPr>
          <p:cNvPr id="32798" name="Picture 30" descr="http://www.capitalsoftdrinksltd.com/images/sprite%20cans.jpe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48832"/>
            <a:ext cx="1691680" cy="3209168"/>
          </a:xfrm>
          <a:prstGeom prst="rect">
            <a:avLst/>
          </a:prstGeom>
          <a:noFill/>
        </p:spPr>
      </p:pic>
      <p:pic>
        <p:nvPicPr>
          <p:cNvPr id="32800" name="Picture 32" descr="http://businessidei.com/uploads/posts/2012-11/1353967568_istoriya-fanta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3645024"/>
            <a:ext cx="917993" cy="3212976"/>
          </a:xfrm>
          <a:prstGeom prst="rect">
            <a:avLst/>
          </a:prstGeom>
          <a:noFill/>
        </p:spPr>
      </p:pic>
      <p:pic>
        <p:nvPicPr>
          <p:cNvPr id="32802" name="Picture 34" descr="http://img.zl.lv/prods/lvshop_3961636_20130209%20163554_3961636_240x170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645024"/>
            <a:ext cx="829385" cy="3212976"/>
          </a:xfrm>
          <a:prstGeom prst="rect">
            <a:avLst/>
          </a:prstGeom>
          <a:noFill/>
        </p:spPr>
      </p:pic>
      <p:pic>
        <p:nvPicPr>
          <p:cNvPr id="32804" name="Picture 36" descr="http://img.zl.lv/prods/lvshop_8978376_20130208%20091057_8978376_240x170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3645024"/>
            <a:ext cx="952539" cy="3212976"/>
          </a:xfrm>
          <a:prstGeom prst="rect">
            <a:avLst/>
          </a:prstGeom>
          <a:noFill/>
        </p:spPr>
      </p:pic>
      <p:pic>
        <p:nvPicPr>
          <p:cNvPr id="32806" name="Picture 38" descr="http://img.zl.lv/prods/lvshop_3961631_20130202%20194317_3961631_240x170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1226117" cy="3212976"/>
          </a:xfrm>
          <a:prstGeom prst="rect">
            <a:avLst/>
          </a:prstGeom>
          <a:noFill/>
        </p:spPr>
      </p:pic>
      <p:pic>
        <p:nvPicPr>
          <p:cNvPr id="32774" name="Picture 6" descr="http://img4i.spoki.tvnet.lv/upload/articles/43/433413/images/Skola-aizliegs-fri-2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0848"/>
            <a:ext cx="2952328" cy="3817152"/>
          </a:xfrm>
          <a:prstGeom prst="rect">
            <a:avLst/>
          </a:prstGeom>
          <a:noFill/>
        </p:spPr>
      </p:pic>
      <p:pic>
        <p:nvPicPr>
          <p:cNvPr id="32808" name="Picture 40" descr="http://nuko.lv/media/catalog/product/cache/1/image/518x/9df78eab33525d08d6e5fb8d27136e95/8/0/80617952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3645024"/>
            <a:ext cx="824117" cy="3212976"/>
          </a:xfrm>
          <a:prstGeom prst="rect">
            <a:avLst/>
          </a:prstGeom>
          <a:noFill/>
        </p:spPr>
      </p:pic>
      <p:pic>
        <p:nvPicPr>
          <p:cNvPr id="32810" name="Picture 42" descr="http://nuko.lv/media/catalog/product/cache/1/image/518x/9df78eab33525d08d6e5fb8d27136e95/9/7/97499722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864096" cy="3212976"/>
          </a:xfrm>
          <a:prstGeom prst="rect">
            <a:avLst/>
          </a:prstGeom>
          <a:noFill/>
        </p:spPr>
      </p:pic>
      <p:pic>
        <p:nvPicPr>
          <p:cNvPr id="32776" name="Picture 8" descr="http://www.e-klase.lv/static/iw_public/news/616/1268_423x-0x.jpeg?v=22ed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383360" y="3031191"/>
            <a:ext cx="5760640" cy="3826809"/>
          </a:xfrm>
          <a:prstGeom prst="rect">
            <a:avLst/>
          </a:prstGeom>
          <a:noFill/>
        </p:spPr>
      </p:pic>
      <p:pic>
        <p:nvPicPr>
          <p:cNvPr id="32790" name="Picture 22" descr="http://images.wikia.com/ronaldmcdonald/images/d/d5/McDonald's_Hamburger.png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1616" y="1844824"/>
            <a:ext cx="9475616" cy="5013176"/>
          </a:xfrm>
          <a:prstGeom prst="rect">
            <a:avLst/>
          </a:prstGeom>
          <a:noFill/>
        </p:spPr>
      </p:pic>
      <p:pic>
        <p:nvPicPr>
          <p:cNvPr id="32796" name="Picture 28" descr="http://atthebakery.files.wordpress.com/2012/02/coca-cola.jpg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1163" y="0"/>
            <a:ext cx="223283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/>
          <p:cNvSpPr txBox="1"/>
          <p:nvPr/>
        </p:nvSpPr>
        <p:spPr>
          <a:xfrm>
            <a:off x="1259632" y="0"/>
            <a:ext cx="6408712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41300" dirty="0" smtClean="0">
                <a:solidFill>
                  <a:schemeClr val="bg1"/>
                </a:solidFill>
              </a:rPr>
              <a:t>?</a:t>
            </a:r>
            <a:endParaRPr lang="lv-LV" sz="41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6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5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algn="ctr"/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What special in Latvia?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6322" name="Picture 2" descr="http://www.pozitivaszinas.lv/img/posts/medium/5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53725"/>
            <a:ext cx="8588032" cy="590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bonappetit.lv/lat/images/stories/raksti2/00160839_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2707" y="980728"/>
            <a:ext cx="420129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8" name="Picture 4" descr="http://www.pareizs-uzturs.com/upload_pic/kaalis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941218"/>
            <a:ext cx="4427984" cy="2916782"/>
          </a:xfrm>
          <a:prstGeom prst="rect">
            <a:avLst/>
          </a:prstGeom>
          <a:noFill/>
        </p:spPr>
      </p:pic>
      <p:pic>
        <p:nvPicPr>
          <p:cNvPr id="6" name="Picture 22" descr="http://www.pareizs-uzturs.com/upload_pic/sipol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3429000"/>
            <a:ext cx="3312368" cy="2505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0" name="Picture 6" descr="http://www.irlaiks.lv/images/upload/recipies/3524347/bietes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9F9FB"/>
              </a:clrFrom>
              <a:clrTo>
                <a:srgbClr val="F9F9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2664296" cy="2078151"/>
          </a:xfrm>
          <a:prstGeom prst="rect">
            <a:avLst/>
          </a:prstGeom>
          <a:noFill/>
        </p:spPr>
      </p:pic>
      <p:pic>
        <p:nvPicPr>
          <p:cNvPr id="41992" name="Picture 8" descr="http://buduars.lv/wp-content/uploads/2012/11/biete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1196752"/>
            <a:ext cx="4265170" cy="2830067"/>
          </a:xfrm>
          <a:prstGeom prst="rect">
            <a:avLst/>
          </a:prstGeom>
          <a:noFill/>
        </p:spPr>
      </p:pic>
      <p:pic>
        <p:nvPicPr>
          <p:cNvPr id="41994" name="Picture 10" descr="http://darzeni.ntroi.info/image/repa_rastenie_iz_semejstva_kapustnyx_1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2664296" cy="2664296"/>
          </a:xfrm>
          <a:prstGeom prst="rect">
            <a:avLst/>
          </a:prstGeom>
          <a:noFill/>
        </p:spPr>
      </p:pic>
      <p:pic>
        <p:nvPicPr>
          <p:cNvPr id="41996" name="Picture 12" descr="http://darzeni.ntroi.info/image/chernaya_redka_ot_kashlya_2_1.jpe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25035"/>
            <a:ext cx="3491880" cy="2532965"/>
          </a:xfrm>
          <a:prstGeom prst="rect">
            <a:avLst/>
          </a:prstGeom>
          <a:noFill/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most of Latvian people grow vegetables in their gardens</a:t>
            </a:r>
            <a:endParaRPr lang="lv-LV" sz="2800" dirty="0"/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06" name="Picture 18" descr="http://www.irlaiks.lv/images/upload/recipies/4199150/Untitled%20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971128"/>
            <a:ext cx="4716016" cy="4307296"/>
          </a:xfrm>
          <a:prstGeom prst="rect">
            <a:avLst/>
          </a:prstGeom>
          <a:noFill/>
        </p:spPr>
      </p:pic>
      <p:pic>
        <p:nvPicPr>
          <p:cNvPr id="37892" name="Picture 4" descr="http://www.pareizs-uzturs.com/upload_pic/kabacis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860032" cy="1700808"/>
          </a:xfrm>
          <a:prstGeom prst="rect">
            <a:avLst/>
          </a:prstGeom>
          <a:noFill/>
        </p:spPr>
      </p:pic>
      <p:pic>
        <p:nvPicPr>
          <p:cNvPr id="37900" name="Picture 12" descr="http://www.kasjauns.lv/lv/bildes/Latvija/15.01.10/burkanu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4338324" cy="2852936"/>
          </a:xfrm>
          <a:prstGeom prst="rect">
            <a:avLst/>
          </a:prstGeom>
          <a:noFill/>
        </p:spPr>
      </p:pic>
      <p:pic>
        <p:nvPicPr>
          <p:cNvPr id="37904" name="Picture 16" descr="http://www.irlaiks.lv/images/upload/recipies/6119196/kaapsoti_brokolji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556792"/>
            <a:ext cx="2339752" cy="1724028"/>
          </a:xfrm>
          <a:prstGeom prst="rect">
            <a:avLst/>
          </a:prstGeom>
          <a:noFill/>
        </p:spPr>
      </p:pic>
      <p:pic>
        <p:nvPicPr>
          <p:cNvPr id="37908" name="Picture 20" descr="http://www.pareizs-uzturs.com/upload_pic/pukkap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836712"/>
            <a:ext cx="2739060" cy="1957691"/>
          </a:xfrm>
          <a:prstGeom prst="rect">
            <a:avLst/>
          </a:prstGeom>
          <a:noFill/>
        </p:spPr>
      </p:pic>
      <p:pic>
        <p:nvPicPr>
          <p:cNvPr id="37894" name="Picture 6" descr="http://www.arn.lv/xml/11765/big/2439cf5be70a39528c9ff93bd309f62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124744"/>
            <a:ext cx="3456384" cy="3456385"/>
          </a:xfrm>
          <a:prstGeom prst="rect">
            <a:avLst/>
          </a:prstGeom>
          <a:noFill/>
        </p:spPr>
      </p:pic>
      <p:pic>
        <p:nvPicPr>
          <p:cNvPr id="37914" name="Picture 26" descr="http://www.kronis.lv/assets/images/receptes/Salati/zirni-30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04180">
            <a:off x="5037339" y="4132482"/>
            <a:ext cx="4371043" cy="2287514"/>
          </a:xfrm>
          <a:prstGeom prst="rect">
            <a:avLst/>
          </a:prstGeom>
          <a:noFill/>
        </p:spPr>
      </p:pic>
      <p:pic>
        <p:nvPicPr>
          <p:cNvPr id="37890" name="Picture 2" descr="http://garsasbaudas.espati.lv/picture/show/id/6579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3059832" cy="2286406"/>
          </a:xfrm>
          <a:prstGeom prst="rect">
            <a:avLst/>
          </a:prstGeom>
          <a:noFill/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0" y="764704"/>
            <a:ext cx="9144000" cy="105273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v-LV" sz="2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lvl="0" algn="ctr"/>
            <a:r>
              <a:rPr lang="en-US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most of Latvian people grow vegetables in their gardens</a:t>
            </a:r>
            <a:endParaRPr lang="lv-LV" sz="2800" dirty="0"/>
          </a:p>
        </p:txBody>
      </p:sp>
      <p:pic>
        <p:nvPicPr>
          <p:cNvPr id="37916" name="Picture 28" descr="http://www.figuura.lv/upload/vegis_463/112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664968"/>
            <a:ext cx="2193032" cy="219303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e-saimnieciba.lv/images/products/1039/frilli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2617213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4" name="Picture 6" descr="http://www.gorenje.lv/support/imagelib/auto/w23-hasp/support/advices/cooking/sala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3900686" cy="390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6" name="Picture 8" descr="http://www.dienasdeva.lv/userfiles/news/big/parast_dille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525996"/>
            <a:ext cx="4583832" cy="3043951"/>
          </a:xfrm>
          <a:prstGeom prst="rect">
            <a:avLst/>
          </a:prstGeom>
          <a:noFill/>
        </p:spPr>
      </p:pic>
      <p:pic>
        <p:nvPicPr>
          <p:cNvPr id="43018" name="Picture 10" descr="http://2.bp.blogspot.com/_dg4jWWt09sg/ScKje1JeFwI/AAAAAAAAAAU/Qe5Zu1fTHvA/s320/loki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BF4"/>
              </a:clrFrom>
              <a:clrTo>
                <a:srgbClr val="F8FB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07752"/>
            <a:ext cx="3800331" cy="2850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Picture 4" descr="http://content20-foto.inbox.lv/albums/z/zazzze/06-07-2012/lapu-salati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393420"/>
            <a:ext cx="3707904" cy="2464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://darzeni.ntroi.info/image/redis_cenitsya_kak_rannyaya_kultura_1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3072" y="2708920"/>
            <a:ext cx="2780928" cy="2780928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most of Latvian people grow vegetables in their gardens</a:t>
            </a:r>
            <a:endParaRPr kumimoji="0" lang="lv-LV" sz="2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085184"/>
            <a:ext cx="4392488" cy="1512168"/>
          </a:xfrm>
        </p:spPr>
        <p:txBody>
          <a:bodyPr>
            <a:normAutofit fontScale="90000"/>
          </a:bodyPr>
          <a:lstStyle/>
          <a:p>
            <a:r>
              <a:rPr lang="lv-LV" dirty="0" err="1"/>
              <a:t>we</a:t>
            </a:r>
            <a:r>
              <a:rPr lang="lv-LV" dirty="0"/>
              <a:t> </a:t>
            </a:r>
            <a:r>
              <a:rPr lang="lv-LV" dirty="0" err="1"/>
              <a:t>use</a:t>
            </a:r>
            <a:r>
              <a:rPr lang="lv-LV" dirty="0"/>
              <a:t> </a:t>
            </a:r>
            <a:r>
              <a:rPr lang="lv-LV" dirty="0" err="1" smtClean="0"/>
              <a:t>greenhouses</a:t>
            </a:r>
            <a:r>
              <a:rPr lang="lv-LV" dirty="0" smtClean="0"/>
              <a:t> </a:t>
            </a:r>
            <a:r>
              <a:rPr lang="lv-LV" dirty="0" err="1" smtClean="0"/>
              <a:t>For</a:t>
            </a:r>
            <a:r>
              <a:rPr lang="lv-LV" dirty="0" smtClean="0"/>
              <a:t> </a:t>
            </a:r>
            <a:r>
              <a:rPr lang="lv-LV" dirty="0" err="1" smtClean="0"/>
              <a:t>growing</a:t>
            </a:r>
            <a:r>
              <a:rPr lang="lv-LV" dirty="0" smtClean="0"/>
              <a:t> </a:t>
            </a:r>
            <a:r>
              <a:rPr lang="lv-LV" dirty="0" err="1" smtClean="0"/>
              <a:t>tomatoes</a:t>
            </a:r>
            <a:endParaRPr lang="lv-LV" dirty="0"/>
          </a:p>
        </p:txBody>
      </p:sp>
      <p:pic>
        <p:nvPicPr>
          <p:cNvPr id="2050" name="Picture 2" descr="http://i.ss.lv/images/2013-02-16/289372/VXUAH09jRl4=/construction-garden-technics-hothouses-1-2.8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7130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www.remc.lv/content/images/lauku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0535" y="3573016"/>
            <a:ext cx="4383466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http://i2.tiesraides.lv/800x0s/pictures/2010-08-27/f61e_tomatos_3452390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7FBFA"/>
              </a:clrFrom>
              <a:clrTo>
                <a:srgbClr val="F7FB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3780" y="1340768"/>
            <a:ext cx="3260220" cy="271962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sauerkraut</a:t>
            </a:r>
            <a:endParaRPr lang="lv-LV" dirty="0"/>
          </a:p>
        </p:txBody>
      </p:sp>
      <p:pic>
        <p:nvPicPr>
          <p:cNvPr id="55300" name="Picture 4" descr="http://1.bp.blogspot.com/_sMZ-32I_RzQ/TNWaPjPHDkI/AAAAAAAAA5w/Sq90Ht3I248/s1600/stovetikap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8522"/>
            <a:ext cx="7884368" cy="5909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2" name="Picture 6" descr="http://www.sievietespasaule.lv/img/news/general/1260198105_skabkaposti_r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884415"/>
            <a:ext cx="8028385" cy="5973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8" name="Picture 2" descr="http://bnn.lv/wp-content/uploads/2012/02/659666_822014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9165732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1052736"/>
          </a:xfrm>
        </p:spPr>
        <p:txBody>
          <a:bodyPr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pickled cucumbers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58370" name="Picture 2" descr="http://www.sieviesuklubs.lv/content/uploads/1281335827-44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014604"/>
            <a:ext cx="9144001" cy="5843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http://1.bp.blogspot.com/-ZHa3mxPfWIw/T9d8YaqYocI/AAAAAAAABYs/cX0aa5zc7LA/s1600/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025667"/>
            <a:ext cx="6372199" cy="5832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6" name="Picture 8" descr="http://www.latviancentre.org/imgs/1152/gur%C4%B7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2853900"/>
            <a:ext cx="6012161" cy="400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Mushrooms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mezi.lv/wp-content/uploads/legacy/upload/ain7isng_Senes_meza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844824"/>
            <a:ext cx="2304256" cy="1727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www.ventasbalss.lv/upload/news/13091884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"/>
            <a:ext cx="2843808" cy="2047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0" name="Picture 6" descr="http://botanika.lanet.lv/images/augi/2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2304256" cy="1727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4" name="Picture 10" descr="http://2.bp.blogspot.com/_18rHxi76E9s/TM7YvFgFLuI/AAAAAAAACGY/2gNtkPzeX3w/s1600/senes-0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2714963" cy="2035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6" name="Picture 12" descr="http://y.delfi.lv/norm/61875/1585900_lzUAEw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775094" cy="2083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8" name="Picture 14" descr="http://y.delfi.lv/norm/contest/55/1659968_VFjBl7.jpe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424562"/>
            <a:ext cx="3241154" cy="243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80" name="Picture 16" descr="http://mezi.lv/wp-content/uploads/2012/09/griby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140968"/>
            <a:ext cx="2392363" cy="179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82" name="Picture 18" descr="http://www.dzm.lv/datadir/nicedit/17012011_544439925579354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274565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84" name="Picture 20" descr="http://2.bp.blogspot.com/_18rHxi76E9s/TI1CCqd4N1I/AAAAAAAACDA/qj76vXbukxA/s1600/senes-0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942037"/>
            <a:ext cx="2555776" cy="191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2" name="Picture 8" descr="http://y.delfi.lv/norm/61875/1585882_FNft2S.jpe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08" y="2132856"/>
            <a:ext cx="2331692" cy="1750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Berries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www.rozlejas.lv/images/Porzecka_bon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18865"/>
            <a:ext cx="3779912" cy="2839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www.heimanis.lv/prodimg/200703102056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4139952" cy="3348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http://garsasbaudas.espati.lv/picture/show/id/637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564904"/>
            <a:ext cx="490257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8" name="Picture 10" descr="http://www.rozlejas.lv/images/hinnonmaki_gel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6316" y="4221088"/>
            <a:ext cx="19776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60" name="Picture 12" descr="http://www.viss.lv/dati/liepas/kirsi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280" y="980728"/>
            <a:ext cx="3117378" cy="2335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http://stadisim.lv/stadi/28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18002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Wild berries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6" name="Picture 6" descr="http://www.dziedava.lv/daba/ledurga/m_zaltes_dzervenes_060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57974">
            <a:off x="3138950" y="1000516"/>
            <a:ext cx="3312368" cy="3080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8" name="Picture 8" descr="http://www.latvia.travel/sites/default/files/imagecache/node-photo/1671-mezazemen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-1"/>
            <a:ext cx="3491880" cy="2277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54" name="Picture 14" descr="http://dabasspeks.files.wordpress.com/2011/05/brc5abklen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104" y="4853532"/>
            <a:ext cx="3492896" cy="2004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spoki.tvnet.lv/upload/articles/13/131028/images/_origin_Odzinas-un-dazi-augli-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84536"/>
            <a:ext cx="4499992" cy="3373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http://www.malus.lv/new/data/uploads/mellenes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3933056"/>
            <a:ext cx="1992638" cy="2056285"/>
          </a:xfrm>
          <a:prstGeom prst="rect">
            <a:avLst/>
          </a:prstGeom>
          <a:noFill/>
        </p:spPr>
      </p:pic>
      <p:pic>
        <p:nvPicPr>
          <p:cNvPr id="35842" name="Picture 2" descr="http://unity.lv/newsimgs/465/011/465011/main/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952328" cy="2487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56" name="Picture 16" descr="http://t3.gstatic.com/images?q=tbn:ANd9GcRDU6W5MRovC2udHTFaNKHHnT75v0szukYfzDkQiHkySFuO5h4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980728"/>
            <a:ext cx="2937669" cy="2030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4464496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lv-LV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e have to take responsibility for our health</a:t>
            </a:r>
            <a:endParaRPr lang="lv-LV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3312368" cy="908720"/>
          </a:xfrm>
        </p:spPr>
        <p:txBody>
          <a:bodyPr vert="horz" anchor="ctr">
            <a:norm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Fruits</a:t>
            </a:r>
            <a:endParaRPr lang="lv-LV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www.horeca.lv/uploads/images/abol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4308276" cy="3229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www.viss.lv/dati/liepas/bumbieri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8392" y="3429000"/>
            <a:ext cx="395560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0" name="Picture 8" descr="http://spoki.tvnet.lv/upload2/articles/61/618746/images/_origin_Fakti-par-augliem-3-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365104"/>
            <a:ext cx="2984173" cy="2274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4" name="Picture 12" descr="http://y.delfi.lv/norm/contest/25/299921_IPq4oC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7796" y="0"/>
            <a:ext cx="1836204" cy="2448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http://www.dzerves.lv/uploads/catalog/100_5d044a56dd84047e2cf48053b431586f_larg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340768"/>
            <a:ext cx="2267744" cy="170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8" name="Picture 16" descr="http://www.somersby.lv/img/question-abol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260648"/>
            <a:ext cx="2851145" cy="3384376"/>
          </a:xfrm>
          <a:prstGeom prst="rect">
            <a:avLst/>
          </a:prstGeom>
          <a:noFill/>
        </p:spPr>
      </p:pic>
      <p:pic>
        <p:nvPicPr>
          <p:cNvPr id="33810" name="Picture 18" descr="http://img1i.spoki.tvnet.lv/upload/articles/13/132318/images/Augli-26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212976"/>
            <a:ext cx="2798196" cy="3924559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838200"/>
          </a:xfrm>
        </p:spPr>
        <p:txBody>
          <a:bodyPr>
            <a:normAutofit/>
          </a:bodyPr>
          <a:lstStyle/>
          <a:p>
            <a:r>
              <a:rPr lang="lv-LV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Quinces</a:t>
            </a:r>
            <a:r>
              <a:rPr lang="lv-LV" sz="3200" dirty="0" smtClean="0"/>
              <a:t> </a:t>
            </a:r>
            <a:r>
              <a:rPr lang="lv-LV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(North lemon)</a:t>
            </a:r>
            <a:endParaRPr lang="lv-LV" sz="2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AutoShape 2" descr="data:image/jpeg;base64,/9j/4AAQSkZJRgABAQAAAQABAAD/2wCEAAkGBhAQEBAPEBAQDw4QDw8PDxAQDw8PDw8PFBAVFBQQEhQXHCYeFxkjGRQUHy8gIycpLCwsFR4xNTAqNSYrLCkBCQoKDgwOGg8PGjAkHyUpKSwpLSopLCksLCwpLCwqKSksLCwsLCwpKSwsKSwpLCwsKSwsLCwpLCksLCwsLCksKf/AABEIALYBFQMBIgACEQEDEQH/xAAbAAABBQEBAAAAAAAAAAAAAAAAAQMEBQYCB//EADsQAAIBAgQEBQIEBAYBBQAAAAABAgMRBAUSIQYxQVETImFxgRShMpGxwUJSctEHFWLh8PEjFiQzkrL/xAAaAQEAAwEBAQAAAAAAAAAAAAAAAQMEAgUG/8QALBEAAwACAQMEAQMDBQAAAAAAAAECAxEEEiExBRMiQaFRYXGB4fEUIzJCkf/aAAwDAQACEQMRAD8A9h0rsGldhRQQc6Q0nQACWCwoACWFsJcUALBYAAAAAAAAAAAAAEsAtwAEAUABAFEAALAAAAAACBYW4gAAI2AAAAACCiASAAAAOwACAACiAAKIAACiAgBQAAAC4AAAAAAAAAAgAAAABAAAUQABBRAAFAAAEEnUUVdtJerKnM+IIU15Wn3fQpy58eJbtncxVeC3EMtguKPFTcJ3S7WLChnUv4kmvyZin1TA3p7X9C18e0XIEbD4+E9r2fZkk9CLm1uXtFLlrsxAFELDkAAADsAAgAABJ29gAAjVMfFevyMSzF/6bfLM1crHPZssWKmWApXPMnboN/5m+/6HD5uJfZ0sNFqBAo5kur/Zk6Mk1dci/HljIvizioc+RQQAWnAAIKAAAAAAAAAIKIAAAAAAAAARcdj40ld87bI7xmKVOOp/HuYnPM1cnqv1MPM5awT28l+LF1v9iyq5nr3m/jt6FHn+S1cRGP09WMHfzKabUl7rkVrxrdty2wOP257nyr5NO+qkej7fSuw3w9wzPDKTnNOUrbR/Ci2nJra43LGkKliJvVqVmpNLs49GLpU3Q7vyPvFuMtjQZRnOu0Jvf+F/szMOn1bOqc9LunyI4nKyce977foRkxq1o3whDyvG+LC/8S2fr2ZMZ9vFq5VT9nlUnL0wAS4HZyOAAEAG7FBmOa3bS2iiRxDmXhxUE95bv0j/AL/sY3EY6/XY8T1LmdH+3Pn7NvHw7+TLj/ML8uYqxvqUSqtq/QFXfc+afIs9D20XrxCfyDrlTSrdSQqh2sja2R06Jv1LRY4DN9LSb2M9KtuPUaU5bxjJ+qW35jDy8mK9wRWOWu5uoTTSa3TFbKXKcVKnDTNey6r3HMVnP8MV5t+qvb0PrZ9QxdCdPTf0eW8Fb0i2uBQ0MTrWq0ou7TUlaV/390SqeLmut12e5M82W+6DwtFoAxSxkZc/K/Xl+Y/Y2zc0tplLTXkUAsB0QFhBRAAEFEAFABrF1dEJy/ljJ/NiG9LZJmOIcy1Tcb+WO39zIY7E6nfp0RNzWq3dPrzKfEM+L5OZ5cjbPZxQplDbqkmhiLECUhYVClxtFpoqWKvuxz6pFRQrXRJgyrwc6Jzr3GXV3OEziZTS2yUaThfH2qaHynsvfma483y+s4SjLtJP7no6d9z630fK6wuH9HmcqdVsAAD2jId3C4CEAw3FuIbxDj0Sgvtf9zO1anP3NHxjh7V9X80U18K37GXrLn7nyHNxv3rf7ntYKXQjtVx2NbkQkx2Mjzqg0llTqq3Ow5Gu21Fbybsku5WOtYuOFsPrnKq+UPLH+p8/t+p1ixVkpSvs5vUy6ZcYLLFHedpS7fwx/uWSZyjqx9Fh404lqTzLyOvIzWYxh7Nyl17djvGYmEF5pxj7tIg4KsqspqMuXVNWa7qxFcdO09dyVT0W9NDtyuliZQ2lKK907jaz2ne2uEn1Se6+DR7XTO2cdW32LW5Iw+McdnvH7og0MTGavF3HGcS3L3Ia32ZdxaaTXLoKV+W193B+8f3RNrN6ZW56Xb8j04ydUdRlqdPR0DkZ/DZlN33eztv1Hq2KbtZ9UY8PPnLPVKLnhaemXNwINPEOy3HXiWjYsqZV0Mk3IOZ1oulUipJytvG6v+QssYzIQ4UviKmI8WanUm3JNqSXl0WXpt92U5sz6dQt7LceNPvT0VWZQep3TW/qVuIibull0oQcW41E73TVr373MzmuVSTk4R2v+Dm47fc+Ty4MkV3Xk9OMifYz80NrYenH43s16nCiQWD+HlbZciZTmQKSJdEptEEyMwe42h2BWp2RvQ7h1ul6r9T0uK2XsjB5NhPEr04pbKSlL0it/wDnub4+p9Jx9M0/4PN5VbaQgAB7RkFuJcDlsgkpOLMB4lLxEryp7v8ApfMwVeB6tKzTT3T2a7ownEWTOhLUlejJ7Pnp/wBLPI5+Db9xf1NnHya+LMzdX9QVQ7rx6kaVTueI4PRVC1quxueHMOoYal3ktb95b/pY87xNZJO/6HpGVVk6NJp7OnD/APKNnBhKyrk18UixuZXiziCrTU40G9UIvZOzlO3K5pnLY8y41x9Ok5wnUdOeptNRc2rSurrs+R6WXfZIyYkt9zG1uI9UpTqOr9Q3+KUqmm/bS3t8HqnA+Ll9LRlJWm4J3dryi/wyfurP5PHamd1q3kgqcWt3NRUdl1k+nweof4d4p18Npbl4lBeBPVfzTW8Xd/6dPsdVDlbRbkpV2E/xW8aWFhVp6oxjVvXcFJtQ0Ss7Lpfv6GN4ZzJurCNK1Om3/wCV1FGKqeim1qlL5Nvx1j50sHVp6U1VtRbk5JKM7p7rl2+TzDCU41ZRoKnU8bXZw8a10t2vNstk97nNJZsbTOsScs9kyTMNEtLdl1v+xqtVzFYfLajqRjpaTs+a2Xc2MNkjFw+vo6bXg5zqeraHYVdLUuzv8F4mZ2o9i/pbRiu0Uvsepxn3aMeVeGUVWPmdlZXe3bcalIm5jR0yuuT3Xa/UgTMDjopovT2iwpu/zuOTj6/cg4bFadpbr7okzrwa2ko+qNk0mito5nStuxt10m9v+ziriEls3J/zPv3I0Tl0t9idEuVcqcc/N7pXJrnYqq1XVJv4R5/NypSl97Lcc9yqzzLLRVePe1RfZSKOJt8NUVnCaTi9t+W/RlPjeFqikvBtKEnbeSWj3fVGXJg65V41/K/c0Rk18aK7K8slXk4xaTSv5r252tsanLuH4U/NLzy9VsvZDWUZT9Pd6tUpWTaVkrdEWrqmzjceIXVa+RRlyOnqfBl8zoqFSSWyfmS7J/73O8vwc6r0wV2/yXq30JOMoQnVi53a0/hTtfzPmabLa0VFRilFdLJI543AWR9deCLz9K0vJKyjK40IWW83+OXf0XoWFyPGY4pH0EQoXTJhbb7s7A5uB0cnZxI6OZAkbkyPiHFxcZJOLVmnumvUemU+Z4my2+PU5YM9nORUVeVKbpr+WXmh8dV9zIY1Om97Nd4u6NBm05u+7MhmLmn1PLzYIfhaNmPLSEni0zccG5kqlFQf4qbcPjnH+3weZybfb9C44YzT6erffTKyl6b7P4/cyrG8b6kX1ataPW4yM1xJwjDEVY11/wDJHS5QdtNXRfRfs1f5si7weJVSKkupJRvmlc7Rm25Z4nnPB+YRrzqrDyqRlVc0qcb3S3gmkrJKyXwbHgLLcVQp1J4qn4akk1ByvUbu23KK5c+5uHTRzOHM62zp3taMLW49o1MV9FVw6nCUp0qmv8KTWzaas0y+y/g3BUp+LTpScmo21z8TSlutLauudufIx/FWVr6xzi/MlF2S3V992b7Icd4tKOraoktS/cyrLDrob/yX3LmeqfBZwh1sl7foO3OFIW/bd9PU0PsZRyhDVOMfW79luy8ZFy/B6Fql+OX2XYlSNGCGp2/sqt7Y3WpqSs/+vUp8XhXDfmm7XSf37FvKRExGLSIzY5td/IimioZyLisZHsNqpLTq0Ss+Vu3c8y30eTSnsdQpCeYdFFr+okRxKcdufqTitZf+Ir4nGIqX26ECfMm1aOrkVuITh0ZTzOPudryhjruOj1KREp4mL6pPs9mSIVF3X5oxRWi1kuMrCVanQ4VS/Lf9A8B/mbpx5M3xnx+pS6mfJElvNv2S+CwwlVoajhbD9Oke1jxqJUoy1W3susNWuiVFlbgOdvQsIl6OR24CIAQOnMjoRgEbEuyKTEwvzLnGdCDOmQyTO4vBXKLHZRfobaphyHVwV+hXUJkp6PNsVkTvshmllUk9zf4jLl2K6vgrdDLeEunIRslzKVG0XvHs+xrcJmFOp+GSv2fMx1Wg0RKlWcXs2jI5rG9x/wCFyaryejXGMRiIwWqTsv19EYannFflrnb+poeU6k92236tt/c5rNla1M/k6WOV5Y3mmJU6sp9XL7W2JGDryi7xdmM1oSfOMf8A6ok4Girq8b+jvYwVw8jfk0+9PTo0mUVq1d2SVl+KbTsv9zV4bCwhyV33e7/2KDLcbsltG3K2yL2jWuj3eLg9ufk9s83LfU+3YlXEkzhTKzOsyVOKjfeW7/pRoy5ZxQ7rwiuZdPSJVStq5Lbv3IWKwjkO06l0mhx1F1M7p0vJZpIy+Pw8o80y7wdeLWjskl6pHeMpxkrFEq7hK3JnkcnJXGtWvD8miErWi7r4GEt7bkOeWNbodwuZJ7S/P+5LlHUrX29HujZhrFl+U/3K66p7MroQadmOugpLdX+BKtCS6X9iFLFyi2W8nkexHVrZzE9T0cYzh9S3jsVcslnF7J/CZcxzB9/uPwzH1PLXM49vbnRf0WvsrsHqjs/v0LSnJC/XJ80n62Rz40H0Xxseli5+FLWyisNDljpQG1Uj0dh2LXdfmbY5GK/FIpcUvok4OHm+GT0iFhqkVzaV9luTkaE0/BzoVIUBSSDsAAAj4mF0RHEspIh1adgCK4DcqRJcTlwIBBqYchVsFcuXAbdEjROzO1ss9CBWyj0NdLDjVTBXK3jTOlTRhsXWw+HempOPiNJqmrOpJN9I/mWuA0VIKpDeLvb3Taafs0yHxnkdKtCMa1SVHTK8KkFeXqrdVYzseKo4LThadvBhfROr5qlZt6pVJWateTe3Qq0pZomHc9vP4LLPuJ6WHquglHxFCM26jcYWd+VufIncL4uriYOrOlGnSdvCktSc11dn07My2ccYUHUptYdVHoUpTlTjVUJNvyxfO217+px/6rxM7SoV5ON7N3UIUvSS6I57J7LVjbnWtP8AU9SoUmi2wlRopeFqzqYeDniaOKq7uU6OnSk+Ssu3eyuXsKZplGKuz0TFLa5keI8V/wC4s+SjFfa9/uaun2MpxZgW5qVnbyu6uuXQxeoYnlwuUWYKU3tlnlOKUoqN91y9UTq0br9DHYPGabb8i+wmb32lv69TzOLzFK9vL9fZfcbe5JP0bl/E/gpsTRknun7l9GtfeLO3S1c0j0qx4886M+3LM1TnYnUMXJEutlUfYYeXNcmY36b0vcPRZ7z+yVTzFPmJXhTqLpf7kOeBk1bl6q1zmGXTX8cvm39jtYuQuz1S/ch1DI+Iy9x5Xa9BqMH3LNYKXWUvi39jpYBdn7ttkL06L71Ov4ZHvUvDK6MH/MvudKm/5l9yY8GJ9K+xYvTcS+vyPeoi6H0kvuPU6U+6+4/HDPsSqOCfU6Xp2Lfj8ke9Q1QwOpq83a6bsunYvkR8PhkiSkehhwxiWpRVVOvIqFAUuOToAAkAcThc7AAiTp2ONJNcRuVIgEXSI4EjwTmULADKgVFbinBRm4OvHUm4uyk0muaulYuZu211ft1MXjf8OMunVlVcKkJTk5yVOtOEXJu7aS5X9Dl7+juOn/t+Cg43zT6muo4ehUxFOgnepTf/AI9TSk23y2X7nGR5FhpYRVnTVZ4iKqTnJapJ3do02/w6eW3Ym57mGFyycaGHpqEpwVSTnrm6iTa06pPd7Pr1NRw7Up4rC060YKEZqSUUrJaZOLt6bFUpOnvyaLqljWvB4/nX1GFqycbzwrflukpQ23TaS3uGV8L1cfB1aFen5p2qwmnCMWuTuk7u1j1jG8Npy1RHcLkShe1ouVtTikru3N9zr2kc/wCorWjE5LxXl2V0/Bw7p160kvHxF9EajV9ls20ruy9Tb8H8XxzDxdNKUVS0LxFvSm5atovurb+6Gp8O0NSlLD0qrTunKjBtP5RlnxDntKtKEMJCdFTkqcaVJOGi+1nftYjTn+CdzkXZd/1bPU4rc5x2EU1Zq5V8J5njK8Z/V4N4WcdOmXiQnGqn2Sd4tepoHG5au6M7Tl6ZjsZw6t3B6X26FfLA1Yd7fmjeToJ80R6mBTMeXhY8nlHU20ZXDVat1299i5w1efbt6kv/AC1f8Q9TwaXQpjgKHuaaOnlb8jtKGpbpfqdfTLsOU42HD0VOloqbIzwq7HLwqJdhGjrRBC+mEeHJmkHEaBBeGOfpifoE0DRJHhh12HY0R2wAgRIWwWAkCgIKAdAAAAAAAAAAAliLj6TlCUYydOTi1GcbNxffclnE43IB43X4Xzt13d0615bVlVUFa+0nfzR+56nhstap041Ja6ihFTml+KaSvL8x/wCm3vYlRWxzMaLbyu0kzOZxwxQxCUK1KNaHTUvNB94tbosclymnhqFPD0o6adNNRTbk7Nt7t892yylTTFjGx1pFe3rQysOhfBXYesISQMyoJkJ4Oz8uxZ2DSgBrDxsh9CJCgAI0KAAmkLCgAAAAACC3EAAABgCAAAAAAAAgogAAAAHQogABcVMQABQAAAEAAAAAAAAAAAAABBRAAFC4AAFw1CAAdCXEAgC3EuAEgW4XEAAW4jYAAJcLgAAmrewoAAc6jq4AAJc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pic>
        <p:nvPicPr>
          <p:cNvPr id="34820" name="Picture 4" descr="http://garsasbaudas.espati.lv/picture/show/id/67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00375"/>
            <a:ext cx="5162550" cy="385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4" name="Picture 8" descr="http://dziedava.lv/daba/engure/engures_ciems/m_cidonijas_240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0085" y="0"/>
            <a:ext cx="3803915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http://garsasbaudas.espati.lv/picture/show/id/889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1340768"/>
            <a:ext cx="5476046" cy="424847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0"/>
            <a:ext cx="5724128" cy="1052736"/>
          </a:xfrm>
        </p:spPr>
        <p:txBody>
          <a:bodyPr>
            <a:normAutofit/>
          </a:bodyPr>
          <a:lstStyle/>
          <a:p>
            <a:pPr algn="ctr"/>
            <a:r>
              <a:rPr lang="lv-L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Milk, meat, fish</a:t>
            </a:r>
            <a:endParaRPr lang="lv-LV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789040"/>
            <a:ext cx="343451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test.ekaste.com/wp-content/uploads/2010/09/vesel%C4%ABga-uztura-piram%C4%ABda-977x102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88632" cy="2348880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flipV="1">
            <a:off x="4572000" y="3429000"/>
            <a:ext cx="0" cy="122413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3059832" y="4581128"/>
            <a:ext cx="3096344" cy="50405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4" name="TextBox 13"/>
          <p:cNvSpPr txBox="1"/>
          <p:nvPr/>
        </p:nvSpPr>
        <p:spPr>
          <a:xfrm>
            <a:off x="323528" y="3717032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4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4797152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15 %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32240" y="3789040"/>
            <a:ext cx="24117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 the body with proteins and amino acids</a:t>
            </a:r>
            <a:endParaRPr lang="lv-LV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algn="ctr"/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What special in Latvia?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Picture 4" descr="http://y.delfi.lv/norm/65052/1697525_WB8O3p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955959"/>
            <a:ext cx="6840760" cy="5902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0"/>
            <a:ext cx="3538736" cy="1143000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lv-LV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Curd</a:t>
            </a:r>
            <a:r>
              <a:rPr lang="lv-LV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lv-LV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cottage</a:t>
            </a:r>
            <a:r>
              <a:rPr lang="lv-LV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lv-LV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cheese</a:t>
            </a:r>
            <a:endParaRPr lang="lv-LV" sz="32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4" name="Picture 4" descr="http://www.gatavosim.lv/g/wp-content/uploads/Biezpiens2-a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5746" y="1124744"/>
            <a:ext cx="2593465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 descr="http://www.irlaiks.lv/images/upload/recipies/84758/latviesu_biezpien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18" y="1124744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173216" y="0"/>
            <a:ext cx="39707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sz="3200" b="1" cap="all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Kefir</a:t>
            </a:r>
            <a:r>
              <a:rPr lang="lv-LV" sz="3200" b="1" cap="all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lang="lv-LV" sz="3200" b="1" cap="all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Buttermilk</a:t>
            </a:r>
            <a:endParaRPr lang="lv-LV" sz="3200" b="1" cap="all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2" descr="http://www.bonappetit.lv/lat/cache/com_zoo/images/zalais%20kefirs_455ebeb7d6efab5d61671d8e1a5e26f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24744"/>
            <a:ext cx="3851920" cy="5132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2" name="Picture 2" descr="http://blogs.dabasdobe.lv/wp-content/uploads/2011/10/biezpiens_smuki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042" y="3082757"/>
            <a:ext cx="4941014" cy="377524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052736"/>
          </a:xfrm>
        </p:spPr>
        <p:txBody>
          <a:bodyPr/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Sour cream</a:t>
            </a:r>
            <a:endParaRPr lang="lv-LV" dirty="0"/>
          </a:p>
        </p:txBody>
      </p:sp>
      <p:pic>
        <p:nvPicPr>
          <p:cNvPr id="59394" name="Picture 2" descr="http://www.sieviesuklubs.lv/content/news/1283845389_screen-capture-2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7020689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6" name="Picture 4" descr="http://www.irlaiks.lv/images/upload/recipies/652448/kreeju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3971" y="548680"/>
            <a:ext cx="4690029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400" name="Picture 8" descr="http://www.sieviesuklubs.lv/content/uploads/1276085029-317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743880"/>
            <a:ext cx="4716016" cy="3114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470776" cy="1124744"/>
          </a:xfrm>
        </p:spPr>
        <p:txBody>
          <a:bodyPr>
            <a:normAutofit/>
          </a:bodyPr>
          <a:lstStyle/>
          <a:p>
            <a:r>
              <a:rPr lang="lv-LV" sz="4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Fish</a:t>
            </a:r>
            <a:endParaRPr lang="lv-LV" sz="40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pictures.polandforall.com/images/picturesque-baltic-se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8108" y="0"/>
            <a:ext cx="4085892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588224" y="260648"/>
            <a:ext cx="2267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v-LV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Baltic sea</a:t>
            </a:r>
            <a:endParaRPr lang="lv-LV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 descr="http://www.tirailatvijai.lv/img/thumbs/7ca6ab95b4c4a772d8cf0e1c7633c7c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179"/>
            <a:ext cx="7164288" cy="4343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http://www.viss.lv/dati/zagkalni/zivi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462" y="3717032"/>
            <a:ext cx="4208849" cy="2787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3528" y="602128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 rivers</a:t>
            </a:r>
            <a:endParaRPr lang="lv-LV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62" name="Picture 6" descr="http://www.latvijasdaba.lv/content/zivis/pleuronectes-platessa-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28408">
            <a:off x="1176570" y="162621"/>
            <a:ext cx="4779947" cy="341424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Meat, sausages</a:t>
            </a:r>
          </a:p>
        </p:txBody>
      </p:sp>
      <p:pic>
        <p:nvPicPr>
          <p:cNvPr id="46082" name="Picture 2" descr="http://www.sieviesuklubs.lv/content/uploads/1351964123-97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61660"/>
            <a:ext cx="4788024" cy="3596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http://y.delfi.lv/norm/14807/1428712_QvtYbT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681384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71600" y="4911154"/>
            <a:ext cx="3024336" cy="194684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lv-LV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popular – pork...</a:t>
            </a:r>
            <a:endParaRPr lang="lv-LV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0728"/>
          </a:xfrm>
        </p:spPr>
        <p:txBody>
          <a:bodyPr vert="horz" anchor="ctr">
            <a:normAutofit/>
          </a:bodyPr>
          <a:lstStyle/>
          <a:p>
            <a:r>
              <a:rPr lang="lv-LV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... And Chicken (and eggs)</a:t>
            </a:r>
            <a:endParaRPr lang="lv-LV" sz="28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 descr="http://img2i.spoki.tvnet.lv/upload/articles/15/153094/images/Izdeta-lielaka-vistu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080" y="908720"/>
            <a:ext cx="8923920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6" name="Picture 2" descr="http://bnn.lv/wp-content/uploads/2010/11/1024418_9099574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30490"/>
            <a:ext cx="2304256" cy="112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5568" y="0"/>
            <a:ext cx="388843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616624" cy="936104"/>
          </a:xfrm>
        </p:spPr>
        <p:txBody>
          <a:bodyPr>
            <a:normAutofit/>
          </a:bodyPr>
          <a:lstStyle/>
          <a:p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Fats, sweets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43451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test.ekaste.com/wp-content/uploads/2010/09/vesel%C4%ABga-uztura-piram%C4%ABda-977x102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0"/>
            <a:ext cx="2808312" cy="3256181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>
            <a:endCxn id="9" idx="2"/>
          </p:cNvCxnSpPr>
          <p:nvPr/>
        </p:nvCxnSpPr>
        <p:spPr>
          <a:xfrm flipH="1" flipV="1">
            <a:off x="6480212" y="3256181"/>
            <a:ext cx="36004" cy="82089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5220072" y="4005064"/>
            <a:ext cx="2664296" cy="50405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1" name="TextBox 20"/>
          <p:cNvSpPr txBox="1"/>
          <p:nvPr/>
        </p:nvSpPr>
        <p:spPr>
          <a:xfrm>
            <a:off x="611560" y="1628800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5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584" y="2636912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5 %</a:t>
            </a:r>
            <a:endParaRPr lang="lv-LV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1560" y="3645024"/>
            <a:ext cx="38884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 a quick influx of energy, improves taste. </a:t>
            </a:r>
            <a:endParaRPr lang="lv-LV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Favorable only the low-dose.</a:t>
            </a:r>
            <a:endParaRPr lang="lv-LV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61456"/>
          </a:xfrm>
          <a:solidFill>
            <a:srgbClr val="FFC000"/>
          </a:solidFill>
        </p:spPr>
        <p:txBody>
          <a:bodyPr>
            <a:noAutofit/>
          </a:bodyPr>
          <a:lstStyle/>
          <a:p>
            <a:pPr algn="ctr"/>
            <a:r>
              <a:rPr lang="lv-LV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G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ood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nutrition is one of most important aspects for healthy and long life</a:t>
            </a:r>
            <a:r>
              <a:rPr lang="lv-LV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.</a:t>
            </a:r>
            <a:endParaRPr lang="lv-LV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76872"/>
            <a:ext cx="9144000" cy="42484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lv-LV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good nutrition?</a:t>
            </a:r>
          </a:p>
          <a:p>
            <a:pPr algn="ctr">
              <a:buNone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 need all the products from all categories</a:t>
            </a:r>
            <a:r>
              <a:rPr lang="lv-LV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buNone/>
            </a:pPr>
            <a:r>
              <a:rPr lang="lv-LV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But:</a:t>
            </a:r>
          </a:p>
          <a:p>
            <a:pPr algn="ctr">
              <a:buNone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necessary to respect the proportions of products daily diet.</a:t>
            </a:r>
            <a:endParaRPr lang="lv-LV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algn="ctr"/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What special in Latvia?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60418" name="Picture 2" descr="http://calendula.lv/parluks/bildes/images/Shea%20butter-smu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7"/>
            <a:ext cx="8672061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 vert="horz" anchor="ctr">
            <a:normAutofit fontScale="90000"/>
          </a:bodyPr>
          <a:lstStyle/>
          <a:p>
            <a:r>
              <a:rPr lang="lv-LV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Butter? Of course! But...		more</a:t>
            </a:r>
            <a:endParaRPr lang="lv-LV" sz="32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http://y.delfi.lv/norm/65052/1697501_h1OTM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377" y="1052736"/>
            <a:ext cx="8791624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1052736"/>
          </a:xfrm>
        </p:spPr>
        <p:txBody>
          <a:bodyPr vert="horz" anchor="ctr">
            <a:normAutofit/>
          </a:bodyPr>
          <a:lstStyle/>
          <a:p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It is hemp butter!</a:t>
            </a:r>
            <a:endParaRPr lang="lv-LV" sz="29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60032" y="1196752"/>
            <a:ext cx="3600400" cy="1440160"/>
          </a:xfrm>
        </p:spPr>
        <p:txBody>
          <a:bodyPr/>
          <a:lstStyle/>
          <a:p>
            <a:pPr algn="r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Butter with minced hemp seeds </a:t>
            </a:r>
            <a:endParaRPr lang="lv-LV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spoki.tvnet.lv/upload2/articles/61/619248/images/_origin_Latvija-aizliegti-augi-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211960" cy="2806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www.latvia.travel/sites/default/files/imagecache/node-photo/2610-p21901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2079" y="2708920"/>
            <a:ext cx="6361922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iecavnieks.lv/imgs/815/Kanepes/kanape_02_new_sm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5848" y="2132856"/>
            <a:ext cx="1368152" cy="11866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rape-oil  ( </a:t>
            </a:r>
            <a:r>
              <a:rPr lang="lv-LV" sz="2900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Factory in Iecava! </a:t>
            </a:r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60418" name="Picture 2" descr="http://www.saulesenergija.lv/wp-content/uploads/2009/07/shutterstock_1668124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288"/>
            <a:ext cx="8748464" cy="5922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0" name="Picture 4" descr="http://www.horeca.lv/uploads/images/rapshu_el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2415" y="0"/>
            <a:ext cx="264158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38200"/>
          </a:xfrm>
        </p:spPr>
        <p:txBody>
          <a:bodyPr/>
          <a:lstStyle/>
          <a:p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condensed</a:t>
            </a:r>
            <a:r>
              <a:rPr lang="lv-L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milk</a:t>
            </a:r>
            <a:r>
              <a:rPr lang="lv-L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candy</a:t>
            </a:r>
          </a:p>
        </p:txBody>
      </p:sp>
      <p:pic>
        <p:nvPicPr>
          <p:cNvPr id="62468" name="Picture 4" descr="http://elittesport.lv/pictures/cache/1700_crop_685x320_saldus_log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0"/>
            <a:ext cx="2915816" cy="2303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70" name="Picture 6" descr="http://spoki.tvnet.lv/upload/articles/34/343537/images/_origin_Lietas-kas-augusas-ar-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2641" y="2204864"/>
            <a:ext cx="6431359" cy="465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6" name="Picture 2" descr="http://www.saldusgotina.lv/f/uploads/Picture-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11936"/>
            <a:ext cx="3203848" cy="464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Honey</a:t>
            </a:r>
            <a:endParaRPr lang="lv-LV" sz="29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://spoki.tvnet.lv/upload/articles/31/318255/images/_origin_Medus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0136" y="1052736"/>
            <a:ext cx="7743864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6" name="Picture 4" descr="http://www.pareizs-uzturs.com/upload_pic/cilveki/medus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84584" y="1925972"/>
            <a:ext cx="4392488" cy="493202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838200"/>
          </a:xfrm>
        </p:spPr>
        <p:txBody>
          <a:bodyPr vert="horz" anchor="ctr">
            <a:normAutofit/>
          </a:bodyPr>
          <a:lstStyle/>
          <a:p>
            <a:r>
              <a:rPr lang="lv-LV" sz="2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Chocolate</a:t>
            </a:r>
            <a:endParaRPr lang="lv-LV" sz="29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://www.parbrendu.lv/wp-content/uploads/lai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3"/>
            <a:ext cx="5868144" cy="3667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http://www.staburags.lv/resources/news/300x200/20080415155109-lai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0"/>
            <a:ext cx="3779912" cy="2519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2" name="Picture 6" descr="http://www.bizness.lv/files/article/19052/img/small/orig/sokolade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523" y="4221088"/>
            <a:ext cx="6334477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4048" y="2852936"/>
            <a:ext cx="4139952" cy="194684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 is longstanding traditions of cooking chocolate in Latvia</a:t>
            </a:r>
            <a:endParaRPr lang="lv-LV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3456384"/>
          </a:xfrm>
          <a:solidFill>
            <a:srgbClr val="98D727"/>
          </a:solidFill>
        </p:spPr>
        <p:txBody>
          <a:bodyPr vert="horz" anchor="ctr">
            <a:normAutofit/>
          </a:bodyPr>
          <a:lstStyle/>
          <a:p>
            <a:pPr algn="ctr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The best product for your health is the one who has grown in the place where you live</a:t>
            </a:r>
            <a:endParaRPr lang="lv-LV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760" y="4869160"/>
            <a:ext cx="4419600" cy="1210965"/>
          </a:xfrm>
        </p:spPr>
        <p:txBody>
          <a:bodyPr/>
          <a:lstStyle/>
          <a:p>
            <a:pPr>
              <a:buNone/>
            </a:pPr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 smart, be healthy!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owerPoint Template about balance diet, background, balanc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98163"/>
            <a:ext cx="8400201" cy="5359837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  <a:solidFill>
            <a:srgbClr val="FFC000"/>
          </a:solidFill>
        </p:spPr>
        <p:txBody>
          <a:bodyPr>
            <a:noAutofit/>
          </a:bodyPr>
          <a:lstStyle/>
          <a:p>
            <a:pPr algn="ctr"/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necessary to respect the proportions of products daily diet.</a:t>
            </a:r>
            <a:endParaRPr lang="lv-LV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rgbClr val="98D727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Healthy eating principles </a:t>
            </a:r>
            <a:r>
              <a:rPr lang="lv-LV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Are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well illustrated by the pyramid</a:t>
            </a:r>
            <a:endParaRPr lang="lv-LV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35696" y="1196752"/>
            <a:ext cx="547978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4211960" cy="376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basis - 2 liters of liquid</a:t>
            </a:r>
            <a:endParaRPr lang="lv-LV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8130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140827"/>
            <a:ext cx="1152128" cy="1717173"/>
          </a:xfrm>
          <a:prstGeom prst="rect">
            <a:avLst/>
          </a:prstGeom>
          <a:noFill/>
        </p:spPr>
      </p:pic>
      <p:pic>
        <p:nvPicPr>
          <p:cNvPr id="13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5140827"/>
            <a:ext cx="1152128" cy="1717173"/>
          </a:xfrm>
          <a:prstGeom prst="rect">
            <a:avLst/>
          </a:prstGeom>
          <a:noFill/>
        </p:spPr>
      </p:pic>
      <p:pic>
        <p:nvPicPr>
          <p:cNvPr id="14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5140827"/>
            <a:ext cx="1152128" cy="1717173"/>
          </a:xfrm>
          <a:prstGeom prst="rect">
            <a:avLst/>
          </a:prstGeom>
          <a:noFill/>
        </p:spPr>
      </p:pic>
      <p:pic>
        <p:nvPicPr>
          <p:cNvPr id="15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5140827"/>
            <a:ext cx="1152128" cy="1717173"/>
          </a:xfrm>
          <a:prstGeom prst="rect">
            <a:avLst/>
          </a:prstGeom>
          <a:noFill/>
        </p:spPr>
      </p:pic>
      <p:pic>
        <p:nvPicPr>
          <p:cNvPr id="16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140827"/>
            <a:ext cx="1152128" cy="1717173"/>
          </a:xfrm>
          <a:prstGeom prst="rect">
            <a:avLst/>
          </a:prstGeom>
          <a:noFill/>
        </p:spPr>
      </p:pic>
      <p:pic>
        <p:nvPicPr>
          <p:cNvPr id="17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7616" y="5140827"/>
            <a:ext cx="1152128" cy="1717173"/>
          </a:xfrm>
          <a:prstGeom prst="rect">
            <a:avLst/>
          </a:prstGeom>
          <a:noFill/>
        </p:spPr>
      </p:pic>
      <p:pic>
        <p:nvPicPr>
          <p:cNvPr id="18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9744" y="5140827"/>
            <a:ext cx="1152128" cy="1717173"/>
          </a:xfrm>
          <a:prstGeom prst="rect">
            <a:avLst/>
          </a:prstGeom>
          <a:noFill/>
        </p:spPr>
      </p:pic>
      <p:pic>
        <p:nvPicPr>
          <p:cNvPr id="19" name="Picture 2" descr="http://www.manadieta.lv/system/ckeditor_assets/pictures/83/content_2010_01_veekla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872" y="5140827"/>
            <a:ext cx="1152128" cy="1717173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>
            <a:off x="4572000" y="4797152"/>
            <a:ext cx="0" cy="4320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pPr algn="ctr"/>
            <a:r>
              <a:rPr lang="lv-LV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What special in Latvia?</a:t>
            </a:r>
            <a:endParaRPr lang="lv-LV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23554" name="Picture 2" descr="http://www.ligatne.lv/uploads/filedir/gla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740353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841248"/>
          </a:xfrm>
        </p:spPr>
        <p:txBody>
          <a:bodyPr>
            <a:noAutofit/>
          </a:bodyPr>
          <a:lstStyle/>
          <a:p>
            <a:r>
              <a:rPr lang="lv-LV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Maple juice in very early spring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55576" y="1268760"/>
            <a:ext cx="4248472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lv-LV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 is good only fresh...</a:t>
            </a:r>
            <a:endParaRPr kumimoji="0" lang="lv-LV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6" name="Picture 2" descr="http://www.kasjauns.lv/lv/bildes/Latvija/00.2012/16.03.2012/galven/klavas-su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8016012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www.dziedava.lv/daba/kleisti_lacupe/m_klava_skudra_060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9922" y="1052736"/>
            <a:ext cx="320407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860</TotalTime>
  <Words>384</Words>
  <Application>Microsoft Office PowerPoint</Application>
  <PresentationFormat>Slaidrāde ekrānā (4:3)</PresentationFormat>
  <Paragraphs>79</Paragraphs>
  <Slides>47</Slides>
  <Notes>0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47</vt:i4>
      </vt:variant>
    </vt:vector>
  </HeadingPairs>
  <TitlesOfParts>
    <vt:vector size="48" baseType="lpstr">
      <vt:lpstr>Trek</vt:lpstr>
      <vt:lpstr>Healthy food</vt:lpstr>
      <vt:lpstr>Healthy food</vt:lpstr>
      <vt:lpstr>We have to take responsibility for our health</vt:lpstr>
      <vt:lpstr>Good nutrition is one of most important aspects for healthy and long life.</vt:lpstr>
      <vt:lpstr>It is necessary to respect the proportions of products daily diet.</vt:lpstr>
      <vt:lpstr>Healthy eating principles Are well illustrated by the pyramid</vt:lpstr>
      <vt:lpstr>basis - 2 liters of liquid</vt:lpstr>
      <vt:lpstr>What special in Latvia?</vt:lpstr>
      <vt:lpstr>Maple juice in very early spring</vt:lpstr>
      <vt:lpstr>Birch juice in april</vt:lpstr>
      <vt:lpstr> Beer? </vt:lpstr>
      <vt:lpstr>carbohydrates and grain products</vt:lpstr>
      <vt:lpstr>What special in Latvia?</vt:lpstr>
      <vt:lpstr>Rue bread – black bread</vt:lpstr>
      <vt:lpstr>Porridge</vt:lpstr>
      <vt:lpstr>Potatoes</vt:lpstr>
      <vt:lpstr>Gray peas</vt:lpstr>
      <vt:lpstr>Beans</vt:lpstr>
      <vt:lpstr>Vegetables and fruits</vt:lpstr>
      <vt:lpstr>What special in Latvia?</vt:lpstr>
      <vt:lpstr>most of Latvian people grow vegetables in their gardens</vt:lpstr>
      <vt:lpstr>most of Latvian people grow vegetables in their gardens</vt:lpstr>
      <vt:lpstr>PowerPoint prezentācija</vt:lpstr>
      <vt:lpstr>we use greenhouses For growing tomatoes</vt:lpstr>
      <vt:lpstr>sauerkraut</vt:lpstr>
      <vt:lpstr>pickled cucumbers</vt:lpstr>
      <vt:lpstr>Mushrooms</vt:lpstr>
      <vt:lpstr>Berries</vt:lpstr>
      <vt:lpstr>Wild berries</vt:lpstr>
      <vt:lpstr>Fruits</vt:lpstr>
      <vt:lpstr>Quinces (North lemon)</vt:lpstr>
      <vt:lpstr>Milk, meat, fish</vt:lpstr>
      <vt:lpstr>What special in Latvia?</vt:lpstr>
      <vt:lpstr>Curd, cottage cheese</vt:lpstr>
      <vt:lpstr>Sour cream</vt:lpstr>
      <vt:lpstr>Fish</vt:lpstr>
      <vt:lpstr>Meat, sausages</vt:lpstr>
      <vt:lpstr>... And Chicken (and eggs)</vt:lpstr>
      <vt:lpstr>Fats, sweets</vt:lpstr>
      <vt:lpstr>What special in Latvia?</vt:lpstr>
      <vt:lpstr>Butter? Of course! But...  more</vt:lpstr>
      <vt:lpstr>It is hemp butter!</vt:lpstr>
      <vt:lpstr>rape-oil  ( Factory in Iecava! )</vt:lpstr>
      <vt:lpstr>condensed milk candy</vt:lpstr>
      <vt:lpstr>Honey</vt:lpstr>
      <vt:lpstr>Chocolate</vt:lpstr>
      <vt:lpstr>The best product for your health is the one who has grown in the place where you live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Healthy food</dc:title>
  <dc:creator>Inga</dc:creator>
  <cp:lastModifiedBy>Skolnieks</cp:lastModifiedBy>
  <cp:revision>117</cp:revision>
  <dcterms:created xsi:type="dcterms:W3CDTF">2013-03-20T15:59:30Z</dcterms:created>
  <dcterms:modified xsi:type="dcterms:W3CDTF">2014-05-26T07:31:55Z</dcterms:modified>
</cp:coreProperties>
</file>